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2" r:id="rId2"/>
    <p:sldId id="273" r:id="rId3"/>
    <p:sldId id="291" r:id="rId4"/>
    <p:sldId id="298" r:id="rId5"/>
    <p:sldId id="306" r:id="rId6"/>
    <p:sldId id="307" r:id="rId7"/>
    <p:sldId id="310" r:id="rId8"/>
    <p:sldId id="311" r:id="rId9"/>
    <p:sldId id="312" r:id="rId10"/>
    <p:sldId id="308" r:id="rId11"/>
    <p:sldId id="313" r:id="rId12"/>
    <p:sldId id="314" r:id="rId13"/>
    <p:sldId id="315" r:id="rId14"/>
    <p:sldId id="309" r:id="rId15"/>
    <p:sldId id="292" r:id="rId16"/>
    <p:sldId id="293" r:id="rId17"/>
    <p:sldId id="297" r:id="rId18"/>
    <p:sldId id="294" r:id="rId19"/>
    <p:sldId id="304" r:id="rId20"/>
    <p:sldId id="305" r:id="rId21"/>
    <p:sldId id="296" r:id="rId22"/>
    <p:sldId id="271" r:id="rId23"/>
    <p:sldId id="272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A745"/>
    <a:srgbClr val="DC3545"/>
    <a:srgbClr val="070D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0239" autoAdjust="0"/>
  </p:normalViewPr>
  <p:slideViewPr>
    <p:cSldViewPr>
      <p:cViewPr varScale="1">
        <p:scale>
          <a:sx n="146" d="100"/>
          <a:sy n="146" d="100"/>
        </p:scale>
        <p:origin x="522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3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54507D-0C04-43A7-80EC-A67A7CA8BC83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91E31-4CC8-4E8B-A67B-065236927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36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09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72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14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95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77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56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66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97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95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2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6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85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11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7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4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17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91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4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91E31-4CC8-4E8B-A67B-0652369277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2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82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lvin.wijaya\Desktop\Title - 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22" y="4242"/>
            <a:ext cx="9172922" cy="515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2256731"/>
            <a:ext cx="3888432" cy="2115219"/>
          </a:xfr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NAMA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3528" y="1131591"/>
            <a:ext cx="3888432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Century Gothic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err="1"/>
              <a:t>Perfomance</a:t>
            </a:r>
            <a:r>
              <a:rPr lang="en-GB" dirty="0"/>
              <a:t> of &lt;Month&gt; &lt;Year&gt;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92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in.wijaya\Desktop\Executive Summar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 txBox="1">
            <a:spLocks/>
          </p:cNvSpPr>
          <p:nvPr userDrawn="1"/>
        </p:nvSpPr>
        <p:spPr>
          <a:xfrm>
            <a:off x="467544" y="105936"/>
            <a:ext cx="5235510" cy="625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>
                <a:latin typeface="Century Gothic" pitchFamily="34" charset="0"/>
              </a:rPr>
              <a:t>EXECUTIVE SUMMARY</a:t>
            </a:r>
            <a:endParaRPr lang="en-US" sz="3600" b="1" dirty="0">
              <a:latin typeface="Century Gothic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871964"/>
            <a:ext cx="8229600" cy="3788018"/>
          </a:xfrm>
        </p:spPr>
        <p:txBody>
          <a:bodyPr>
            <a:normAutofit/>
          </a:bodyPr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220072" y="134511"/>
            <a:ext cx="11054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Jumlah</a:t>
            </a:r>
            <a:r>
              <a:rPr lang="en-GB" sz="1200" dirty="0"/>
              <a:t> Project</a:t>
            </a:r>
            <a:endParaRPr lang="en-US" sz="1200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220072" y="388124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28A745"/>
                </a:solidFill>
                <a:latin typeface="Century Gothic" pitchFamily="34" charset="0"/>
              </a:rPr>
              <a:t>Done:</a:t>
            </a:r>
            <a:endParaRPr lang="en-US" sz="1400" b="1" dirty="0">
              <a:solidFill>
                <a:srgbClr val="28A745"/>
              </a:solidFill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180559" y="388124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err="1">
                <a:latin typeface="Century Gothic" pitchFamily="34" charset="0"/>
              </a:rPr>
              <a:t>OnProgress</a:t>
            </a:r>
            <a:r>
              <a:rPr lang="en-GB" sz="1400" b="1" dirty="0">
                <a:latin typeface="Century Gothic" pitchFamily="34" charset="0"/>
              </a:rPr>
              <a:t>:</a:t>
            </a:r>
            <a:endParaRPr lang="en-US" sz="1400" b="1" dirty="0">
              <a:latin typeface="Century Gothic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596336" y="388124"/>
            <a:ext cx="94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DC3545"/>
                </a:solidFill>
                <a:latin typeface="Century Gothic" pitchFamily="34" charset="0"/>
              </a:rPr>
              <a:t>Pending:</a:t>
            </a:r>
            <a:endParaRPr lang="en-US" sz="1400" b="1" dirty="0">
              <a:solidFill>
                <a:srgbClr val="DC3545"/>
              </a:solidFill>
              <a:latin typeface="Century Gothic" pitchFamily="3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59393" y="384900"/>
            <a:ext cx="438532" cy="284162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28A745"/>
                </a:solidFill>
                <a:latin typeface="Century Gothic" pitchFamily="34" charset="0"/>
              </a:defRPr>
            </a:lvl1pPr>
            <a:lvl2pPr>
              <a:defRPr sz="1400" b="1">
                <a:solidFill>
                  <a:srgbClr val="28A745"/>
                </a:solidFill>
                <a:latin typeface="Century Gothic" pitchFamily="34" charset="0"/>
              </a:defRPr>
            </a:lvl2pPr>
            <a:lvl3pPr>
              <a:defRPr sz="1400" b="1">
                <a:solidFill>
                  <a:srgbClr val="28A745"/>
                </a:solidFill>
                <a:latin typeface="Century Gothic" pitchFamily="34" charset="0"/>
              </a:defRPr>
            </a:lvl3pPr>
            <a:lvl4pPr>
              <a:defRPr sz="1400" b="1">
                <a:solidFill>
                  <a:srgbClr val="28A745"/>
                </a:solidFill>
                <a:latin typeface="Century Gothic" pitchFamily="34" charset="0"/>
              </a:defRPr>
            </a:lvl4pPr>
            <a:lvl5pPr>
              <a:defRPr sz="1400" b="1">
                <a:solidFill>
                  <a:srgbClr val="28A745"/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7248480" y="388124"/>
            <a:ext cx="438532" cy="284162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  <a:latin typeface="Century Gothic" pitchFamily="34" charset="0"/>
              </a:defRPr>
            </a:lvl1pPr>
            <a:lvl2pPr>
              <a:defRPr sz="1400" b="1">
                <a:solidFill>
                  <a:srgbClr val="28A745"/>
                </a:solidFill>
                <a:latin typeface="Century Gothic" pitchFamily="34" charset="0"/>
              </a:defRPr>
            </a:lvl2pPr>
            <a:lvl3pPr>
              <a:defRPr sz="1400" b="1">
                <a:solidFill>
                  <a:srgbClr val="28A745"/>
                </a:solidFill>
                <a:latin typeface="Century Gothic" pitchFamily="34" charset="0"/>
              </a:defRPr>
            </a:lvl3pPr>
            <a:lvl4pPr>
              <a:defRPr sz="1400" b="1">
                <a:solidFill>
                  <a:srgbClr val="28A745"/>
                </a:solidFill>
                <a:latin typeface="Century Gothic" pitchFamily="34" charset="0"/>
              </a:defRPr>
            </a:lvl4pPr>
            <a:lvl5pPr>
              <a:defRPr sz="1400" b="1">
                <a:solidFill>
                  <a:srgbClr val="28A745"/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07474" y="388124"/>
            <a:ext cx="438532" cy="284162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rgbClr val="DC3545"/>
                </a:solidFill>
                <a:latin typeface="Century Gothic" pitchFamily="34" charset="0"/>
              </a:defRPr>
            </a:lvl1pPr>
            <a:lvl2pPr>
              <a:defRPr sz="1400" b="1">
                <a:solidFill>
                  <a:srgbClr val="28A745"/>
                </a:solidFill>
                <a:latin typeface="Century Gothic" pitchFamily="34" charset="0"/>
              </a:defRPr>
            </a:lvl2pPr>
            <a:lvl3pPr>
              <a:defRPr sz="1400" b="1">
                <a:solidFill>
                  <a:srgbClr val="28A745"/>
                </a:solidFill>
                <a:latin typeface="Century Gothic" pitchFamily="34" charset="0"/>
              </a:defRPr>
            </a:lvl3pPr>
            <a:lvl4pPr>
              <a:defRPr sz="1400" b="1">
                <a:solidFill>
                  <a:srgbClr val="28A745"/>
                </a:solidFill>
                <a:latin typeface="Century Gothic" pitchFamily="34" charset="0"/>
              </a:defRPr>
            </a:lvl4pPr>
            <a:lvl5pPr>
              <a:defRPr sz="1400" b="1">
                <a:solidFill>
                  <a:srgbClr val="28A745"/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815569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vin.wijaya\Desktop\Detai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8698"/>
            <a:ext cx="4402832" cy="625227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en-US" dirty="0"/>
              <a:t>Project Title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73259" y="2322"/>
            <a:ext cx="13340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0" dirty="0">
                <a:solidFill>
                  <a:schemeClr val="bg1"/>
                </a:solidFill>
                <a:latin typeface="Century Gothic" pitchFamily="34" charset="0"/>
              </a:rPr>
              <a:t>User/Request by:</a:t>
            </a:r>
            <a:endParaRPr lang="en-US" sz="1100" b="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691680" y="2322"/>
            <a:ext cx="2624367" cy="284162"/>
          </a:xfrm>
        </p:spPr>
        <p:txBody>
          <a:bodyPr>
            <a:no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  <a:latin typeface="Century Gothic" pitchFamily="34" charset="0"/>
              </a:defRPr>
            </a:lvl1pPr>
            <a:lvl2pPr>
              <a:defRPr sz="1400" b="1">
                <a:solidFill>
                  <a:srgbClr val="28A745"/>
                </a:solidFill>
                <a:latin typeface="Century Gothic" pitchFamily="34" charset="0"/>
              </a:defRPr>
            </a:lvl2pPr>
            <a:lvl3pPr>
              <a:defRPr sz="1400" b="1">
                <a:solidFill>
                  <a:srgbClr val="28A745"/>
                </a:solidFill>
                <a:latin typeface="Century Gothic" pitchFamily="34" charset="0"/>
              </a:defRPr>
            </a:lvl3pPr>
            <a:lvl4pPr>
              <a:defRPr sz="1400" b="1">
                <a:solidFill>
                  <a:srgbClr val="28A745"/>
                </a:solidFill>
                <a:latin typeface="Century Gothic" pitchFamily="34" charset="0"/>
              </a:defRPr>
            </a:lvl4pPr>
            <a:lvl5pPr>
              <a:defRPr sz="1400" b="1">
                <a:solidFill>
                  <a:srgbClr val="28A745"/>
                </a:solidFill>
                <a:latin typeface="Century Gothic" pitchFamily="34" charset="0"/>
              </a:defRPr>
            </a:lvl5pPr>
          </a:lstStyle>
          <a:p>
            <a:pPr lvl="0"/>
            <a:r>
              <a:rPr lang="en-US" dirty="0"/>
              <a:t>User/Requestor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688109" y="77892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err="1">
                <a:solidFill>
                  <a:schemeClr val="bg1"/>
                </a:solidFill>
                <a:latin typeface="Century Gothic" pitchFamily="34" charset="0"/>
              </a:rPr>
              <a:t>OnProgress</a:t>
            </a:r>
            <a:endParaRPr lang="en-US" sz="11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3075" name="Picture 3" descr="C:\Users\alvin.wijaya\Desktop\Exclusion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789" y="130525"/>
            <a:ext cx="156344" cy="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 userDrawn="1"/>
        </p:nvSpPr>
        <p:spPr>
          <a:xfrm>
            <a:off x="6716094" y="77892"/>
            <a:ext cx="8547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Century Gothic" pitchFamily="34" charset="0"/>
              </a:rPr>
              <a:t>Validated</a:t>
            </a:r>
            <a:endParaRPr lang="en-US" sz="11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6" name="Picture 3" descr="C:\Users\alvin.wijaya\Desktop\Exclusion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774" y="130525"/>
            <a:ext cx="156344" cy="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7667513" y="75570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Century Gothic" pitchFamily="34" charset="0"/>
              </a:rPr>
              <a:t>Closed</a:t>
            </a:r>
            <a:endParaRPr lang="en-US" sz="11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8" name="Picture 3" descr="C:\Users\alvin.wijaya\Desktop\Exclusion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193" y="128203"/>
            <a:ext cx="156344" cy="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 userDrawn="1"/>
        </p:nvSpPr>
        <p:spPr>
          <a:xfrm>
            <a:off x="8399656" y="75570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Century Gothic" pitchFamily="34" charset="0"/>
              </a:rPr>
              <a:t>Roll Out</a:t>
            </a:r>
            <a:endParaRPr lang="en-US" sz="11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0" name="Picture 3" descr="C:\Users\alvin.wijaya\Desktop\Exclusion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336" y="128203"/>
            <a:ext cx="156344" cy="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 userDrawn="1"/>
        </p:nvSpPr>
        <p:spPr>
          <a:xfrm>
            <a:off x="176824" y="4823373"/>
            <a:ext cx="10534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Century Gothic" pitchFamily="34" charset="0"/>
              </a:rPr>
              <a:t>Digitalization</a:t>
            </a:r>
            <a:endParaRPr lang="en-US" sz="11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2" name="Picture 3" descr="C:\Users\alvin.wijaya\Desktop\Exclusion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76006"/>
            <a:ext cx="156344" cy="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 userDrawn="1"/>
        </p:nvSpPr>
        <p:spPr>
          <a:xfrm>
            <a:off x="1403279" y="4823373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Century Gothic" pitchFamily="34" charset="0"/>
              </a:rPr>
              <a:t>Maintenance</a:t>
            </a:r>
            <a:endParaRPr lang="en-US" sz="11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4" name="Picture 3" descr="C:\Users\alvin.wijaya\Desktop\Exclusion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59" y="4876006"/>
            <a:ext cx="156344" cy="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 userDrawn="1"/>
        </p:nvSpPr>
        <p:spPr>
          <a:xfrm>
            <a:off x="2640873" y="4821051"/>
            <a:ext cx="16514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Century Gothic" pitchFamily="34" charset="0"/>
              </a:rPr>
              <a:t>New Business Process</a:t>
            </a:r>
            <a:endParaRPr lang="en-US" sz="11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6" name="Picture 3" descr="C:\Users\alvin.wijaya\Desktop\Exclusion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553" y="4873684"/>
            <a:ext cx="156344" cy="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 userDrawn="1"/>
        </p:nvSpPr>
        <p:spPr>
          <a:xfrm>
            <a:off x="4439216" y="4821051"/>
            <a:ext cx="12634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Century Gothic" pitchFamily="34" charset="0"/>
              </a:rPr>
              <a:t>KMMP/KFMP/LIF</a:t>
            </a:r>
            <a:endParaRPr lang="en-US" sz="11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8" name="Picture 3" descr="C:\Users\alvin.wijaya\Desktop\Exclusion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96" y="4873684"/>
            <a:ext cx="156344" cy="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5834569" y="4821051"/>
            <a:ext cx="461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Century Gothic" pitchFamily="34" charset="0"/>
              </a:rPr>
              <a:t>R&amp;D</a:t>
            </a:r>
            <a:endParaRPr lang="en-US" sz="11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30" name="Picture 3" descr="C:\Users\alvin.wijaya\Desktop\Exclusion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49" y="4873684"/>
            <a:ext cx="156344" cy="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 userDrawn="1"/>
        </p:nvSpPr>
        <p:spPr>
          <a:xfrm>
            <a:off x="6387351" y="4821051"/>
            <a:ext cx="1208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Century Gothic" pitchFamily="34" charset="0"/>
              </a:rPr>
              <a:t>System Analyst</a:t>
            </a:r>
            <a:endParaRPr lang="en-US" sz="11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32" name="Picture 3" descr="C:\Users\alvin.wijaya\Desktop\Exclusion 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31" y="4873684"/>
            <a:ext cx="156344" cy="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457200" y="871964"/>
            <a:ext cx="8229600" cy="3788018"/>
          </a:xfrm>
        </p:spPr>
        <p:txBody>
          <a:bodyPr>
            <a:normAutofit/>
          </a:bodyPr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1647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lvin.wijaya\Desktop\Pending Task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467544" y="105936"/>
            <a:ext cx="5235510" cy="625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>
                <a:solidFill>
                  <a:schemeClr val="bg1"/>
                </a:solidFill>
                <a:latin typeface="Century Gothic" pitchFamily="34" charset="0"/>
              </a:rPr>
              <a:t>PENDING</a:t>
            </a:r>
            <a:r>
              <a:rPr lang="en-GB" sz="3600" b="1" baseline="0" dirty="0">
                <a:solidFill>
                  <a:schemeClr val="bg1"/>
                </a:solidFill>
                <a:latin typeface="Century Gothic" pitchFamily="34" charset="0"/>
              </a:rPr>
              <a:t> TASK</a:t>
            </a:r>
            <a:endParaRPr lang="en-US" sz="36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61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in.wijaya\Desktop\Executive Summar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 txBox="1">
            <a:spLocks/>
          </p:cNvSpPr>
          <p:nvPr userDrawn="1"/>
        </p:nvSpPr>
        <p:spPr>
          <a:xfrm>
            <a:off x="467544" y="105936"/>
            <a:ext cx="5235510" cy="625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>
                <a:latin typeface="Century Gothic" pitchFamily="34" charset="0"/>
              </a:rPr>
              <a:t>THANKYOU</a:t>
            </a:r>
            <a:endParaRPr lang="en-US" sz="3600" b="1" dirty="0">
              <a:latin typeface="Century Gothic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987575"/>
            <a:ext cx="9144000" cy="3384376"/>
          </a:xfrm>
        </p:spPr>
        <p:txBody>
          <a:bodyPr anchor="ctr">
            <a:noAutofit/>
          </a:bodyPr>
          <a:lstStyle>
            <a:lvl1pPr algn="ctr">
              <a:defRPr sz="3600" b="1" cap="all" baseline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r>
              <a:rPr lang="en-GB" dirty="0"/>
              <a:t>“Insert a QUOTE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98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4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6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29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8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AFB36-1B92-4F8C-9342-B8A12225F864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1C8F0-28F1-433F-BD06-89BC888DF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7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256731"/>
            <a:ext cx="3888432" cy="1323131"/>
          </a:xfrm>
        </p:spPr>
        <p:txBody>
          <a:bodyPr/>
          <a:lstStyle/>
          <a:p>
            <a:r>
              <a:rPr lang="en-US" dirty="0"/>
              <a:t>Anthony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Perfomance</a:t>
            </a:r>
            <a:r>
              <a:rPr lang="en-GB" dirty="0"/>
              <a:t> of July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92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Sub menu Register </a:t>
            </a:r>
            <a:r>
              <a:rPr lang="en-US" sz="2000" dirty="0" err="1"/>
              <a:t>Subdist</a:t>
            </a:r>
            <a:r>
              <a:rPr lang="en-US" sz="2000" dirty="0"/>
              <a:t> (</a:t>
            </a:r>
            <a:r>
              <a:rPr lang="en-US" sz="2000" dirty="0" err="1"/>
              <a:t>MasterData</a:t>
            </a:r>
            <a:r>
              <a:rPr lang="en-US" sz="2000" dirty="0"/>
              <a:t> &amp; Mapping)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19740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69155"/>
            <a:ext cx="180020" cy="15217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36512" y="4155926"/>
            <a:ext cx="370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Mapping Data,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                 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MasterData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74A255-CAF0-4E21-81F8-A406F14F7AC9}"/>
              </a:ext>
            </a:extLst>
          </p:cNvPr>
          <p:cNvSpPr txBox="1"/>
          <p:nvPr/>
        </p:nvSpPr>
        <p:spPr>
          <a:xfrm>
            <a:off x="7317685" y="2067694"/>
            <a:ext cx="176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 err="1"/>
              <a:t>RegisterSubdist</a:t>
            </a:r>
            <a:r>
              <a:rPr lang="en-US" dirty="0"/>
              <a:t> </a:t>
            </a:r>
            <a:r>
              <a:rPr lang="en-US" dirty="0" err="1"/>
              <a:t>MasterData</a:t>
            </a:r>
            <a:r>
              <a:rPr lang="en-US" dirty="0"/>
              <a:t> - </a:t>
            </a:r>
            <a:r>
              <a:rPr lang="en-US" dirty="0" err="1"/>
              <a:t>Direktorat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7E544-02E9-4460-9F49-6A111C98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375"/>
            <a:ext cx="731768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7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Sub menu Register </a:t>
            </a:r>
            <a:r>
              <a:rPr lang="en-US" sz="2000" dirty="0" err="1"/>
              <a:t>Subdist</a:t>
            </a:r>
            <a:r>
              <a:rPr lang="en-US" sz="2000" dirty="0"/>
              <a:t> (</a:t>
            </a:r>
            <a:r>
              <a:rPr lang="en-US" sz="2000" dirty="0" err="1"/>
              <a:t>MasterData</a:t>
            </a:r>
            <a:r>
              <a:rPr lang="en-US" sz="2000" dirty="0"/>
              <a:t> &amp; Mapping)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27333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69155"/>
            <a:ext cx="180020" cy="15217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36512" y="4155926"/>
            <a:ext cx="370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Mapping Data,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                 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MasterData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74A255-CAF0-4E21-81F8-A406F14F7AC9}"/>
              </a:ext>
            </a:extLst>
          </p:cNvPr>
          <p:cNvSpPr txBox="1"/>
          <p:nvPr/>
        </p:nvSpPr>
        <p:spPr>
          <a:xfrm>
            <a:off x="7317685" y="2067694"/>
            <a:ext cx="176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 err="1"/>
              <a:t>RegisterSubdist</a:t>
            </a:r>
            <a:r>
              <a:rPr lang="en-US" dirty="0"/>
              <a:t> </a:t>
            </a:r>
            <a:r>
              <a:rPr lang="en-US" dirty="0" err="1"/>
              <a:t>MasterData</a:t>
            </a:r>
            <a:r>
              <a:rPr lang="en-US" dirty="0"/>
              <a:t> - Bank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7C494-F991-4020-B7FA-0354FBD2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48" y="627534"/>
            <a:ext cx="719162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6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Sub menu Register </a:t>
            </a:r>
            <a:r>
              <a:rPr lang="en-US" sz="2000" dirty="0" err="1"/>
              <a:t>Subdist</a:t>
            </a:r>
            <a:r>
              <a:rPr lang="en-US" sz="2000" dirty="0"/>
              <a:t> (</a:t>
            </a:r>
            <a:r>
              <a:rPr lang="en-US" sz="2000" dirty="0" err="1"/>
              <a:t>MasterData</a:t>
            </a:r>
            <a:r>
              <a:rPr lang="en-US" sz="2000" dirty="0"/>
              <a:t> &amp; Mapping)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27333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69155"/>
            <a:ext cx="180020" cy="15217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36512" y="4155926"/>
            <a:ext cx="370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Mapping Data,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                 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MasterData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74A255-CAF0-4E21-81F8-A406F14F7AC9}"/>
              </a:ext>
            </a:extLst>
          </p:cNvPr>
          <p:cNvSpPr txBox="1"/>
          <p:nvPr/>
        </p:nvSpPr>
        <p:spPr>
          <a:xfrm>
            <a:off x="7317685" y="2067694"/>
            <a:ext cx="176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 err="1"/>
              <a:t>RegisterSubdist</a:t>
            </a:r>
            <a:r>
              <a:rPr lang="en-US" dirty="0"/>
              <a:t> </a:t>
            </a:r>
            <a:r>
              <a:rPr lang="en-US" dirty="0" err="1"/>
              <a:t>MasterData</a:t>
            </a:r>
            <a:r>
              <a:rPr lang="en-US" dirty="0"/>
              <a:t> - Contact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ABF00-FF0F-4C1C-809A-3E6EF3C7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2196"/>
            <a:ext cx="7215360" cy="351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Sub menu Register </a:t>
            </a:r>
            <a:r>
              <a:rPr lang="en-US" sz="2000" dirty="0" err="1"/>
              <a:t>Subdist</a:t>
            </a:r>
            <a:r>
              <a:rPr lang="en-US" sz="2000" dirty="0"/>
              <a:t> (</a:t>
            </a:r>
            <a:r>
              <a:rPr lang="en-US" sz="2000" dirty="0" err="1"/>
              <a:t>MasterData</a:t>
            </a:r>
            <a:r>
              <a:rPr lang="en-US" sz="2000" dirty="0"/>
              <a:t> &amp; Mapping)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27333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69155"/>
            <a:ext cx="180020" cy="15217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36512" y="4155926"/>
            <a:ext cx="370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Mapping Data,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                 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MasterData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74A255-CAF0-4E21-81F8-A406F14F7AC9}"/>
              </a:ext>
            </a:extLst>
          </p:cNvPr>
          <p:cNvSpPr txBox="1"/>
          <p:nvPr/>
        </p:nvSpPr>
        <p:spPr>
          <a:xfrm>
            <a:off x="7317685" y="2067694"/>
            <a:ext cx="176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 err="1"/>
              <a:t>RegisterSubdist</a:t>
            </a:r>
            <a:r>
              <a:rPr lang="en-US" dirty="0"/>
              <a:t> </a:t>
            </a:r>
            <a:r>
              <a:rPr lang="en-US" dirty="0" err="1"/>
              <a:t>MasterData</a:t>
            </a:r>
            <a:r>
              <a:rPr lang="en-US" dirty="0"/>
              <a:t> - License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081287-DD3F-4CD7-8EB1-BD7E7896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88660"/>
            <a:ext cx="7286331" cy="35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67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Sub menu Register </a:t>
            </a:r>
            <a:r>
              <a:rPr lang="en-US" sz="2000" dirty="0" err="1"/>
              <a:t>Subdist</a:t>
            </a:r>
            <a:r>
              <a:rPr lang="en-US" sz="2000" dirty="0"/>
              <a:t> (</a:t>
            </a:r>
            <a:r>
              <a:rPr lang="en-US" sz="2000" dirty="0" err="1"/>
              <a:t>MasterData</a:t>
            </a:r>
            <a:r>
              <a:rPr lang="en-US" sz="2000" dirty="0"/>
              <a:t> &amp; Mapping)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27333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69155"/>
            <a:ext cx="180020" cy="15217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36512" y="4155926"/>
            <a:ext cx="370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Mapping Data,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                 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MasterData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74A255-CAF0-4E21-81F8-A406F14F7AC9}"/>
              </a:ext>
            </a:extLst>
          </p:cNvPr>
          <p:cNvSpPr txBox="1"/>
          <p:nvPr/>
        </p:nvSpPr>
        <p:spPr>
          <a:xfrm>
            <a:off x="7230211" y="2032160"/>
            <a:ext cx="176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 err="1"/>
              <a:t>RegisterSubdist</a:t>
            </a:r>
            <a:r>
              <a:rPr lang="en-US" dirty="0"/>
              <a:t> </a:t>
            </a:r>
            <a:r>
              <a:rPr lang="en-US" dirty="0" err="1"/>
              <a:t>MasterData</a:t>
            </a:r>
            <a:r>
              <a:rPr lang="en-US" dirty="0"/>
              <a:t> – Master </a:t>
            </a:r>
            <a:r>
              <a:rPr lang="en-US" dirty="0" err="1"/>
              <a:t>Subdist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1972B-534B-43AF-86B9-8E7430229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708"/>
            <a:ext cx="7193699" cy="35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76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Page MPO VS REALISASI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46323"/>
            <a:ext cx="144016" cy="12863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67644" y="4876006"/>
            <a:ext cx="108012" cy="108012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65773" y="4371950"/>
            <a:ext cx="5137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 MPO Vs </a:t>
            </a:r>
            <a:r>
              <a:rPr lang="en-US" sz="1400" dirty="0" err="1">
                <a:highlight>
                  <a:srgbClr val="FFFF00"/>
                </a:highlight>
              </a:rPr>
              <a:t>Realisasi</a:t>
            </a:r>
            <a:r>
              <a:rPr lang="en-US" sz="1400" dirty="0">
                <a:highlight>
                  <a:srgbClr val="FFFF00"/>
                </a:highlight>
              </a:rPr>
              <a:t> V. ADM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357F9D78-97EE-4B8C-9F8D-6CE368C8FA4D}"/>
              </a:ext>
            </a:extLst>
          </p:cNvPr>
          <p:cNvSpPr txBox="1"/>
          <p:nvPr/>
        </p:nvSpPr>
        <p:spPr>
          <a:xfrm>
            <a:off x="6800424" y="3196548"/>
            <a:ext cx="1987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algn="ctr"/>
            <a:r>
              <a:rPr lang="en-US" dirty="0" err="1"/>
              <a:t>Pemindahan</a:t>
            </a:r>
            <a:r>
              <a:rPr lang="en-US" dirty="0"/>
              <a:t> menu MPO vs </a:t>
            </a:r>
            <a:r>
              <a:rPr lang="en-US" dirty="0" err="1"/>
              <a:t>Realisasi</a:t>
            </a:r>
            <a:r>
              <a:rPr lang="en-US" dirty="0"/>
              <a:t> yang </a:t>
            </a:r>
            <a:r>
              <a:rPr lang="en-US" dirty="0" err="1"/>
              <a:t>tadinya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admin ke user SCM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CBD41CB-A2A3-42E4-A034-106AA08C0946}"/>
              </a:ext>
            </a:extLst>
          </p:cNvPr>
          <p:cNvSpPr txBox="1"/>
          <p:nvPr/>
        </p:nvSpPr>
        <p:spPr>
          <a:xfrm>
            <a:off x="6444208" y="767482"/>
            <a:ext cx="2699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algn="ctr"/>
            <a:r>
              <a:rPr lang="en-US" dirty="0"/>
              <a:t>Page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Purchase Order </a:t>
            </a:r>
            <a:r>
              <a:rPr lang="en-US" dirty="0" err="1"/>
              <a:t>tipe</a:t>
            </a:r>
            <a:r>
              <a:rPr lang="en-US" dirty="0"/>
              <a:t> MPO. Data detail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subdist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, </a:t>
            </a:r>
            <a:r>
              <a:rPr lang="en-US" dirty="0" err="1"/>
              <a:t>tipenya</a:t>
            </a:r>
            <a:r>
              <a:rPr lang="en-US" dirty="0"/>
              <a:t>, item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dibeli</a:t>
            </a:r>
            <a:r>
              <a:rPr lang="en-US" dirty="0"/>
              <a:t>, pada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kapan</a:t>
            </a:r>
            <a:r>
              <a:rPr lang="en-US" dirty="0"/>
              <a:t>, value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statusnya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07B8E-747C-4385-BA78-D8DA8C0F3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574"/>
            <a:ext cx="6516216" cy="3433351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625E3A92-3BEA-43D5-A49A-87E0A389DA69}"/>
              </a:ext>
            </a:extLst>
          </p:cNvPr>
          <p:cNvSpPr txBox="1"/>
          <p:nvPr/>
        </p:nvSpPr>
        <p:spPr>
          <a:xfrm>
            <a:off x="4670961" y="1534370"/>
            <a:ext cx="198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algn="ctr"/>
            <a:r>
              <a:rPr lang="en-US" dirty="0"/>
              <a:t>Menu Detail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51B35-FE8B-43E8-BA45-418C22B6D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87573"/>
            <a:ext cx="6516216" cy="34333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76E72C-8BEF-4AAE-9EDD-3504D08A026B}"/>
              </a:ext>
            </a:extLst>
          </p:cNvPr>
          <p:cNvSpPr txBox="1"/>
          <p:nvPr/>
        </p:nvSpPr>
        <p:spPr>
          <a:xfrm>
            <a:off x="4599908" y="1719036"/>
            <a:ext cx="198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algn="ctr"/>
            <a:r>
              <a:rPr lang="en-US" dirty="0"/>
              <a:t>Menu 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8C0C44-7267-4524-9CD2-68FA3594B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601" y="327734"/>
            <a:ext cx="1070366" cy="49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6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Page Setting Bill To </a:t>
            </a:r>
            <a:r>
              <a:rPr lang="en-US" sz="2000" dirty="0" err="1"/>
              <a:t>untuk</a:t>
            </a:r>
            <a:r>
              <a:rPr lang="en-US" sz="2000" dirty="0"/>
              <a:t> Total </a:t>
            </a:r>
            <a:r>
              <a:rPr lang="en-US" sz="2000" dirty="0" err="1"/>
              <a:t>Jaminan</a:t>
            </a:r>
            <a:r>
              <a:rPr lang="en-US" sz="2000" dirty="0"/>
              <a:t> </a:t>
            </a:r>
            <a:r>
              <a:rPr lang="en-US" sz="2000" dirty="0" err="1"/>
              <a:t>Plafon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46323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67644" y="4876006"/>
            <a:ext cx="108012" cy="108012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65773" y="4371950"/>
            <a:ext cx="37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 List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&amp; Bill to Setting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25C9209-2988-49B1-B977-44E53B8C1683}"/>
              </a:ext>
            </a:extLst>
          </p:cNvPr>
          <p:cNvSpPr txBox="1"/>
          <p:nvPr/>
        </p:nvSpPr>
        <p:spPr>
          <a:xfrm>
            <a:off x="5292080" y="900855"/>
            <a:ext cx="38519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algn="ctr"/>
            <a:r>
              <a:rPr lang="en-US" dirty="0" err="1"/>
              <a:t>Merupakan</a:t>
            </a:r>
            <a:r>
              <a:rPr lang="en-US" dirty="0"/>
              <a:t> page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total </a:t>
            </a:r>
            <a:r>
              <a:rPr lang="en-US" dirty="0" err="1"/>
              <a:t>jaminan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kalkulasi</a:t>
            </a:r>
            <a:r>
              <a:rPr lang="en-US" dirty="0"/>
              <a:t> total </a:t>
            </a:r>
            <a:r>
              <a:rPr lang="en-US" dirty="0" err="1"/>
              <a:t>plafon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oleh </a:t>
            </a:r>
            <a:r>
              <a:rPr lang="en-US" dirty="0" err="1"/>
              <a:t>subdist</a:t>
            </a:r>
            <a:r>
              <a:rPr lang="en-US" dirty="0"/>
              <a:t>. </a:t>
            </a:r>
            <a:r>
              <a:rPr lang="en-US" dirty="0" err="1"/>
              <a:t>Settingan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tertanam</a:t>
            </a:r>
            <a:r>
              <a:rPr lang="en-US" dirty="0"/>
              <a:t> pada </a:t>
            </a:r>
            <a:r>
              <a:rPr lang="en-US" dirty="0" err="1"/>
              <a:t>kode</a:t>
            </a:r>
            <a:r>
              <a:rPr lang="en-US" dirty="0"/>
              <a:t> bill to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Subdist</a:t>
            </a:r>
            <a:r>
              <a:rPr lang="en-US" dirty="0"/>
              <a:t>. </a:t>
            </a:r>
          </a:p>
          <a:p>
            <a:pPr marL="0" lvl="3" algn="ctr"/>
            <a:endParaRPr lang="en-US" dirty="0"/>
          </a:p>
          <a:p>
            <a:pPr marL="0" lvl="3" algn="ctr"/>
            <a:r>
              <a:rPr lang="en-US" dirty="0" err="1"/>
              <a:t>Jika</a:t>
            </a:r>
            <a:r>
              <a:rPr lang="en-US" dirty="0"/>
              <a:t> bill to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flag total </a:t>
            </a:r>
            <a:r>
              <a:rPr lang="en-US" dirty="0" err="1"/>
              <a:t>jaminan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(</a:t>
            </a:r>
            <a:r>
              <a:rPr lang="en-US" dirty="0" err="1"/>
              <a:t>dimana</a:t>
            </a:r>
            <a:r>
              <a:rPr lang="en-US" dirty="0"/>
              <a:t> value </a:t>
            </a:r>
            <a:r>
              <a:rPr lang="en-US" dirty="0" err="1"/>
              <a:t>nya</a:t>
            </a:r>
            <a:r>
              <a:rPr lang="en-US" dirty="0"/>
              <a:t> = 1), total </a:t>
            </a:r>
            <a:r>
              <a:rPr lang="en-US" dirty="0" err="1"/>
              <a:t>jaminan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diikutsertakan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kalkulasi</a:t>
            </a:r>
            <a:endParaRPr lang="en-US" dirty="0"/>
          </a:p>
          <a:p>
            <a:pPr marL="0" lvl="3" algn="ctr"/>
            <a:endParaRPr lang="en-US" dirty="0"/>
          </a:p>
          <a:p>
            <a:pPr marL="0" lvl="3" algn="ctr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settingan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disediakan</a:t>
            </a:r>
            <a:r>
              <a:rPr lang="en-US" dirty="0"/>
              <a:t> 1 table </a:t>
            </a:r>
            <a:r>
              <a:rPr lang="en-US" dirty="0" err="1"/>
              <a:t>lagi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1D0A3-0C45-4AEB-BEC4-09F99F8B2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936"/>
            <a:ext cx="5364088" cy="3621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4FFFB3-A562-4B10-8A6D-2A1979EA4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5936"/>
            <a:ext cx="5364088" cy="36860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4F0676-B926-4533-81A8-8407928E934A}"/>
              </a:ext>
            </a:extLst>
          </p:cNvPr>
          <p:cNvSpPr/>
          <p:nvPr/>
        </p:nvSpPr>
        <p:spPr>
          <a:xfrm>
            <a:off x="4499992" y="3003798"/>
            <a:ext cx="432048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157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Page User Monitoring</a:t>
            </a:r>
            <a:endParaRPr lang="fi-FI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65773" y="4371950"/>
            <a:ext cx="3701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User monitoring &gt; Detail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44403"/>
            <a:ext cx="144016" cy="14081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67644" y="4876006"/>
            <a:ext cx="108012" cy="108012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1F6CBC-A5C7-4369-A6A4-EAC3231B7C96}"/>
              </a:ext>
            </a:extLst>
          </p:cNvPr>
          <p:cNvSpPr/>
          <p:nvPr/>
        </p:nvSpPr>
        <p:spPr>
          <a:xfrm>
            <a:off x="6353944" y="3363838"/>
            <a:ext cx="2790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subdist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nya</a:t>
            </a:r>
            <a:endParaRPr lang="en-ID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916C9-81F2-4D08-93A7-AF6CA447E0DA}"/>
              </a:ext>
            </a:extLst>
          </p:cNvPr>
          <p:cNvSpPr/>
          <p:nvPr/>
        </p:nvSpPr>
        <p:spPr>
          <a:xfrm>
            <a:off x="6300192" y="1317997"/>
            <a:ext cx="27900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Page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setting user Monitoring,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Password, Nama, Email, Divisi dan </a:t>
            </a:r>
            <a:r>
              <a:rPr lang="en-US" dirty="0" err="1"/>
              <a:t>subdist</a:t>
            </a:r>
            <a:r>
              <a:rPr lang="en-US" dirty="0"/>
              <a:t> yang di monitor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D5C1E-AC55-42FA-BA91-0337173A2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50" y="3728378"/>
            <a:ext cx="2790056" cy="9513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05FAF8-9636-4CD4-8C71-C3418872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2" y="672197"/>
            <a:ext cx="6084168" cy="29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2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Page List data </a:t>
            </a:r>
            <a:r>
              <a:rPr lang="en-US" sz="2000" dirty="0" err="1"/>
              <a:t>subdist</a:t>
            </a:r>
            <a:r>
              <a:rPr lang="en-US" sz="2000" dirty="0"/>
              <a:t> RPL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9398" y="163853"/>
            <a:ext cx="101034" cy="92020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76006"/>
            <a:ext cx="144016" cy="162094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357F9D78-97EE-4B8C-9F8D-6CE368C8FA4D}"/>
              </a:ext>
            </a:extLst>
          </p:cNvPr>
          <p:cNvSpPr txBox="1"/>
          <p:nvPr/>
        </p:nvSpPr>
        <p:spPr>
          <a:xfrm>
            <a:off x="6496095" y="771550"/>
            <a:ext cx="25345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algn="ctr"/>
            <a:r>
              <a:rPr lang="en-US" dirty="0" err="1"/>
              <a:t>Penambahan</a:t>
            </a:r>
            <a:r>
              <a:rPr lang="en-US" dirty="0"/>
              <a:t> page yang </a:t>
            </a:r>
            <a:r>
              <a:rPr lang="en-US" dirty="0" err="1"/>
              <a:t>digunakan</a:t>
            </a:r>
            <a:r>
              <a:rPr lang="en-US" dirty="0"/>
              <a:t> user </a:t>
            </a:r>
            <a:r>
              <a:rPr lang="en-US" dirty="0" err="1"/>
              <a:t>Logistik</a:t>
            </a:r>
            <a:r>
              <a:rPr lang="en-US" dirty="0"/>
              <a:t> dan SCM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data </a:t>
            </a:r>
            <a:r>
              <a:rPr lang="en-US" dirty="0" err="1"/>
              <a:t>subdist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item pareto yang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miliki</a:t>
            </a:r>
            <a:r>
              <a:rPr lang="en-US" dirty="0"/>
              <a:t>. </a:t>
            </a:r>
            <a:r>
              <a:rPr lang="en-US" dirty="0" err="1"/>
              <a:t>beserta</a:t>
            </a:r>
            <a:r>
              <a:rPr lang="en-US" dirty="0"/>
              <a:t> item yang </a:t>
            </a:r>
            <a:r>
              <a:rPr lang="en-US" dirty="0" err="1"/>
              <a:t>doi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berubah</a:t>
            </a:r>
            <a:endParaRPr lang="en-US" dirty="0"/>
          </a:p>
          <a:p>
            <a:pPr marL="0" lvl="3" algn="ctr"/>
            <a:endParaRPr lang="en-US" dirty="0"/>
          </a:p>
          <a:p>
            <a:pPr marL="0" lvl="3" algn="ctr"/>
            <a:r>
              <a:rPr lang="en-US" dirty="0"/>
              <a:t>Data page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table </a:t>
            </a:r>
            <a:r>
              <a:rPr lang="en-ID" dirty="0"/>
              <a:t>SUBDIST_LIST_MOSTOCK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48F27-9929-4AC5-84EF-DB6365CD4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" y="771550"/>
            <a:ext cx="6514269" cy="37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1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Page List data </a:t>
            </a:r>
            <a:r>
              <a:rPr lang="en-US" sz="2000" dirty="0" err="1"/>
              <a:t>subdist</a:t>
            </a:r>
            <a:r>
              <a:rPr lang="en-US" sz="2000" dirty="0"/>
              <a:t> RPL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9398" y="163853"/>
            <a:ext cx="101034" cy="92020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76006"/>
            <a:ext cx="144016" cy="138518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357F9D78-97EE-4B8C-9F8D-6CE368C8FA4D}"/>
              </a:ext>
            </a:extLst>
          </p:cNvPr>
          <p:cNvSpPr txBox="1"/>
          <p:nvPr/>
        </p:nvSpPr>
        <p:spPr>
          <a:xfrm>
            <a:off x="6496095" y="1851670"/>
            <a:ext cx="2534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algn="ctr"/>
            <a:r>
              <a:rPr lang="en-US" dirty="0"/>
              <a:t>Data page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table </a:t>
            </a:r>
            <a:r>
              <a:rPr lang="en-ID" dirty="0"/>
              <a:t>SUBDIST_MINMAX_ITEMDTL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subdist</a:t>
            </a:r>
            <a:r>
              <a:rPr lang="en-ID" dirty="0"/>
              <a:t> yang </a:t>
            </a:r>
            <a:r>
              <a:rPr lang="en-ID" dirty="0" err="1"/>
              <a:t>dipilih</a:t>
            </a:r>
            <a:r>
              <a:rPr lang="en-ID" dirty="0"/>
              <a:t> </a:t>
            </a:r>
            <a:r>
              <a:rPr lang="en-ID" dirty="0" err="1"/>
              <a:t>sebelumnya</a:t>
            </a:r>
            <a:endParaRPr lang="en-US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7E3C406-E39A-4614-9245-D0B012B96FDE}"/>
              </a:ext>
            </a:extLst>
          </p:cNvPr>
          <p:cNvSpPr txBox="1"/>
          <p:nvPr/>
        </p:nvSpPr>
        <p:spPr>
          <a:xfrm>
            <a:off x="323528" y="757617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/>
              <a:t>Page di Button Detail Item Pareto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439D5-872A-43EE-B68F-36CAF554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092"/>
            <a:ext cx="6496095" cy="35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9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99542"/>
            <a:ext cx="8229600" cy="4248472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dirty="0">
                <a:solidFill>
                  <a:srgbClr val="28A745"/>
                </a:solidFill>
              </a:rPr>
              <a:t>Web FINA</a:t>
            </a:r>
          </a:p>
          <a:p>
            <a:pPr marL="627063" indent="-258763">
              <a:buFont typeface="+mj-lt"/>
              <a:buAutoNum type="arabicParenR"/>
            </a:pPr>
            <a:r>
              <a:rPr lang="en-US" sz="1800" b="1" dirty="0">
                <a:solidFill>
                  <a:srgbClr val="28A745"/>
                </a:solidFill>
              </a:rPr>
              <a:t>Publish Webpage yang </a:t>
            </a:r>
            <a:r>
              <a:rPr lang="en-US" sz="1800" b="1" dirty="0" err="1">
                <a:solidFill>
                  <a:srgbClr val="28A745"/>
                </a:solidFill>
              </a:rPr>
              <a:t>sudah</a:t>
            </a:r>
            <a:r>
              <a:rPr lang="en-US" sz="1800" b="1" dirty="0">
                <a:solidFill>
                  <a:srgbClr val="28A745"/>
                </a:solidFill>
              </a:rPr>
              <a:t> di testing </a:t>
            </a:r>
            <a:r>
              <a:rPr lang="en-US" sz="1800" b="1" dirty="0"/>
              <a:t>– Roll Out</a:t>
            </a:r>
          </a:p>
          <a:p>
            <a:pPr marL="627063" indent="-258763">
              <a:buNone/>
            </a:pPr>
            <a:r>
              <a:rPr lang="en-US" sz="1800" dirty="0" err="1"/>
              <a:t>Melakukan</a:t>
            </a:r>
            <a:r>
              <a:rPr lang="en-US" sz="1800" dirty="0"/>
              <a:t> publish pada webpage yang </a:t>
            </a:r>
            <a:r>
              <a:rPr lang="en-US" sz="1800" dirty="0" err="1"/>
              <a:t>sudah</a:t>
            </a:r>
            <a:r>
              <a:rPr lang="en-US" sz="1800" dirty="0"/>
              <a:t> di </a:t>
            </a:r>
            <a:r>
              <a:rPr lang="en-US" sz="1800" dirty="0" err="1"/>
              <a:t>buat</a:t>
            </a:r>
            <a:r>
              <a:rPr lang="en-US" sz="1800" dirty="0"/>
              <a:t> </a:t>
            </a:r>
            <a:r>
              <a:rPr lang="en-US" sz="1800" dirty="0" err="1"/>
              <a:t>kemarin</a:t>
            </a:r>
            <a:endParaRPr lang="en-US" sz="1800" dirty="0"/>
          </a:p>
          <a:p>
            <a:pPr marL="627063" indent="-258763">
              <a:buFont typeface="+mj-lt"/>
              <a:buAutoNum type="arabicParenR" startAt="2"/>
            </a:pPr>
            <a:r>
              <a:rPr lang="en-US" sz="1800" b="1" dirty="0">
                <a:solidFill>
                  <a:srgbClr val="28A745"/>
                </a:solidFill>
              </a:rPr>
              <a:t>Sub menu Register </a:t>
            </a:r>
            <a:r>
              <a:rPr lang="en-US" sz="1800" b="1" dirty="0" err="1">
                <a:solidFill>
                  <a:srgbClr val="28A745"/>
                </a:solidFill>
              </a:rPr>
              <a:t>Subdist</a:t>
            </a:r>
            <a:r>
              <a:rPr lang="en-US" sz="1800" b="1" dirty="0">
                <a:solidFill>
                  <a:srgbClr val="28A745"/>
                </a:solidFill>
              </a:rPr>
              <a:t> (</a:t>
            </a:r>
            <a:r>
              <a:rPr lang="en-US" sz="1800" b="1" dirty="0" err="1">
                <a:solidFill>
                  <a:srgbClr val="28A745"/>
                </a:solidFill>
              </a:rPr>
              <a:t>MasterData</a:t>
            </a:r>
            <a:r>
              <a:rPr lang="en-US" sz="1800" b="1" dirty="0">
                <a:solidFill>
                  <a:srgbClr val="28A745"/>
                </a:solidFill>
              </a:rPr>
              <a:t> &amp; Mapping):</a:t>
            </a:r>
            <a:r>
              <a:rPr lang="en-US" sz="1800" b="1" i="1" dirty="0">
                <a:solidFill>
                  <a:srgbClr val="28A745"/>
                </a:solidFill>
              </a:rPr>
              <a:t> </a:t>
            </a:r>
            <a:r>
              <a:rPr lang="en-US" sz="1800" b="1" dirty="0">
                <a:solidFill>
                  <a:srgbClr val="28A745"/>
                </a:solidFill>
              </a:rPr>
              <a:t>Done </a:t>
            </a:r>
            <a:r>
              <a:rPr lang="en-US" sz="1800" b="1" dirty="0"/>
              <a:t>– Roll Out</a:t>
            </a:r>
          </a:p>
          <a:p>
            <a:pPr marL="627063" indent="-258763">
              <a:buNone/>
            </a:pPr>
            <a:r>
              <a:rPr lang="en-US" sz="1800" dirty="0" err="1"/>
              <a:t>Penambahan</a:t>
            </a:r>
            <a:r>
              <a:rPr lang="en-US" sz="1800" dirty="0"/>
              <a:t> menu </a:t>
            </a:r>
            <a:r>
              <a:rPr lang="en-US" sz="1800" dirty="0" err="1"/>
              <a:t>baru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menu yang </a:t>
            </a:r>
            <a:r>
              <a:rPr lang="en-US" sz="1800" dirty="0" err="1"/>
              <a:t>ada</a:t>
            </a:r>
            <a:r>
              <a:rPr lang="en-US" sz="1800" dirty="0"/>
              <a:t> di </a:t>
            </a:r>
            <a:r>
              <a:rPr lang="en-US" sz="1800" dirty="0" err="1"/>
              <a:t>aplikasi</a:t>
            </a:r>
            <a:r>
              <a:rPr lang="en-US" sz="1800" dirty="0"/>
              <a:t> register </a:t>
            </a:r>
            <a:r>
              <a:rPr lang="en-US" sz="1800" dirty="0" err="1"/>
              <a:t>subdist</a:t>
            </a:r>
            <a:endParaRPr lang="en-US" sz="1800" b="1" dirty="0"/>
          </a:p>
          <a:p>
            <a:pPr marL="627063" indent="-258763">
              <a:buFont typeface="+mj-lt"/>
              <a:buAutoNum type="arabicParenR" startAt="3"/>
            </a:pPr>
            <a:r>
              <a:rPr lang="en-US" sz="1800" b="1" dirty="0">
                <a:solidFill>
                  <a:srgbClr val="28A745"/>
                </a:solidFill>
              </a:rPr>
              <a:t>Page MPO VS REALISASI :</a:t>
            </a:r>
            <a:r>
              <a:rPr lang="en-US" sz="1800" b="1" i="1" dirty="0">
                <a:solidFill>
                  <a:srgbClr val="28A745"/>
                </a:solidFill>
              </a:rPr>
              <a:t> </a:t>
            </a:r>
            <a:r>
              <a:rPr lang="en-US" sz="1800" b="1" dirty="0">
                <a:solidFill>
                  <a:srgbClr val="28A745"/>
                </a:solidFill>
              </a:rPr>
              <a:t>Done </a:t>
            </a:r>
            <a:r>
              <a:rPr lang="en-US" sz="1800" b="1" dirty="0"/>
              <a:t>– Roll Out</a:t>
            </a:r>
          </a:p>
          <a:p>
            <a:pPr marL="627063" indent="-258763">
              <a:buNone/>
            </a:pPr>
            <a:r>
              <a:rPr lang="en-US" sz="1800" dirty="0" err="1"/>
              <a:t>Penambahan</a:t>
            </a:r>
            <a:r>
              <a:rPr lang="en-US" sz="1800" dirty="0"/>
              <a:t> menu </a:t>
            </a:r>
            <a:r>
              <a:rPr lang="en-US" sz="1800" dirty="0" err="1"/>
              <a:t>untuk</a:t>
            </a:r>
            <a:r>
              <a:rPr lang="en-US" sz="1800" dirty="0"/>
              <a:t> user SCM</a:t>
            </a:r>
            <a:endParaRPr lang="en-US" sz="1800" b="1" dirty="0"/>
          </a:p>
          <a:p>
            <a:pPr marL="711200">
              <a:buFont typeface="+mj-lt"/>
              <a:buAutoNum type="arabicParenR" startAt="4"/>
            </a:pPr>
            <a:r>
              <a:rPr lang="en-US" sz="1800" b="1" dirty="0">
                <a:solidFill>
                  <a:srgbClr val="28A745"/>
                </a:solidFill>
              </a:rPr>
              <a:t>Page Setting Bill To </a:t>
            </a:r>
            <a:r>
              <a:rPr lang="en-US" sz="1800" b="1" dirty="0" err="1">
                <a:solidFill>
                  <a:srgbClr val="28A745"/>
                </a:solidFill>
              </a:rPr>
              <a:t>untuk</a:t>
            </a:r>
            <a:r>
              <a:rPr lang="en-US" sz="1800" b="1" dirty="0">
                <a:solidFill>
                  <a:srgbClr val="28A745"/>
                </a:solidFill>
              </a:rPr>
              <a:t> Total </a:t>
            </a:r>
            <a:r>
              <a:rPr lang="en-US" sz="1800" b="1" dirty="0" err="1">
                <a:solidFill>
                  <a:srgbClr val="28A745"/>
                </a:solidFill>
              </a:rPr>
              <a:t>Jaminan</a:t>
            </a:r>
            <a:r>
              <a:rPr lang="en-US" sz="1800" b="1" dirty="0">
                <a:solidFill>
                  <a:srgbClr val="28A745"/>
                </a:solidFill>
              </a:rPr>
              <a:t> </a:t>
            </a:r>
            <a:r>
              <a:rPr lang="en-US" sz="1800" b="1" dirty="0" err="1">
                <a:solidFill>
                  <a:srgbClr val="28A745"/>
                </a:solidFill>
              </a:rPr>
              <a:t>Plafon</a:t>
            </a:r>
            <a:r>
              <a:rPr lang="en-US" sz="1800" b="1" dirty="0">
                <a:solidFill>
                  <a:srgbClr val="28A745"/>
                </a:solidFill>
              </a:rPr>
              <a:t> : Done </a:t>
            </a:r>
            <a:r>
              <a:rPr lang="en-US" sz="1800" b="1" dirty="0"/>
              <a:t>– Roll Out</a:t>
            </a:r>
          </a:p>
          <a:p>
            <a:pPr marL="368300" indent="0">
              <a:buNone/>
            </a:pPr>
            <a:r>
              <a:rPr lang="en-US" sz="1800" dirty="0" err="1"/>
              <a:t>Penambahan</a:t>
            </a:r>
            <a:r>
              <a:rPr lang="en-US" sz="1800" dirty="0"/>
              <a:t> </a:t>
            </a:r>
            <a:r>
              <a:rPr lang="en-US" sz="1800" dirty="0" err="1"/>
              <a:t>settingan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perhitungan</a:t>
            </a:r>
            <a:r>
              <a:rPr lang="en-US" sz="1800" dirty="0"/>
              <a:t> total </a:t>
            </a:r>
            <a:r>
              <a:rPr lang="en-US" sz="1800" dirty="0" err="1"/>
              <a:t>plafon</a:t>
            </a:r>
            <a:r>
              <a:rPr lang="en-US" sz="1800" dirty="0"/>
              <a:t> (setting </a:t>
            </a:r>
            <a:r>
              <a:rPr lang="en-US" sz="1800" dirty="0" err="1"/>
              <a:t>melalui</a:t>
            </a:r>
            <a:r>
              <a:rPr lang="en-US" sz="1800" dirty="0"/>
              <a:t> webpage FINA)</a:t>
            </a:r>
            <a:endParaRPr lang="en-US" sz="1800" b="1" dirty="0"/>
          </a:p>
          <a:p>
            <a:pPr marL="711200">
              <a:buFont typeface="+mj-lt"/>
              <a:buAutoNum type="arabicParenR" startAt="5"/>
            </a:pPr>
            <a:r>
              <a:rPr lang="en-US" sz="1800" b="1" dirty="0">
                <a:solidFill>
                  <a:srgbClr val="28A745"/>
                </a:solidFill>
              </a:rPr>
              <a:t>Page User Monitoring : Done</a:t>
            </a:r>
            <a:r>
              <a:rPr lang="en-US" sz="1800" b="1" dirty="0"/>
              <a:t> – Roll Out</a:t>
            </a:r>
          </a:p>
          <a:p>
            <a:pPr marL="368300" indent="0">
              <a:buNone/>
            </a:pPr>
            <a:r>
              <a:rPr lang="en-US" sz="1800" dirty="0" err="1"/>
              <a:t>Penambahan</a:t>
            </a:r>
            <a:r>
              <a:rPr lang="en-US" sz="1800" dirty="0"/>
              <a:t> </a:t>
            </a:r>
            <a:r>
              <a:rPr lang="en-US" sz="1800" dirty="0" err="1"/>
              <a:t>pemilihan</a:t>
            </a:r>
            <a:r>
              <a:rPr lang="en-US" sz="1800" dirty="0"/>
              <a:t> </a:t>
            </a:r>
            <a:r>
              <a:rPr lang="en-US" sz="1800" dirty="0" err="1"/>
              <a:t>subdist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tipe</a:t>
            </a:r>
            <a:r>
              <a:rPr lang="en-US" sz="1800" dirty="0"/>
              <a:t> </a:t>
            </a:r>
            <a:r>
              <a:rPr lang="en-US" sz="1800" dirty="0" err="1"/>
              <a:t>nya</a:t>
            </a:r>
            <a:endParaRPr lang="en-US" sz="1800" dirty="0"/>
          </a:p>
          <a:p>
            <a:pPr marL="711200">
              <a:buFont typeface="+mj-lt"/>
              <a:buAutoNum type="arabicParenR" startAt="6"/>
            </a:pPr>
            <a:r>
              <a:rPr lang="en-US" sz="1800" b="1" dirty="0"/>
              <a:t>Page List data </a:t>
            </a:r>
            <a:r>
              <a:rPr lang="en-US" sz="1800" b="1" dirty="0" err="1"/>
              <a:t>subdist</a:t>
            </a:r>
            <a:r>
              <a:rPr lang="en-US" sz="1800" b="1" dirty="0"/>
              <a:t> RPL : Ongoing – Testing</a:t>
            </a:r>
          </a:p>
          <a:p>
            <a:pPr marL="627063" indent="-258763">
              <a:buNone/>
            </a:pPr>
            <a:r>
              <a:rPr lang="en-US" sz="1800" dirty="0" err="1"/>
              <a:t>Penambahan</a:t>
            </a:r>
            <a:r>
              <a:rPr lang="en-US" sz="1800" dirty="0"/>
              <a:t> menu </a:t>
            </a:r>
            <a:r>
              <a:rPr lang="en-US" sz="1800" dirty="0" err="1"/>
              <a:t>untuk</a:t>
            </a:r>
            <a:r>
              <a:rPr lang="en-US" sz="1800" dirty="0"/>
              <a:t> user </a:t>
            </a:r>
            <a:r>
              <a:rPr lang="en-US" sz="1800" dirty="0" err="1"/>
              <a:t>Logistik</a:t>
            </a:r>
            <a:r>
              <a:rPr lang="en-US" sz="1800" dirty="0"/>
              <a:t> dan SCM,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melihat</a:t>
            </a:r>
            <a:r>
              <a:rPr lang="en-US" sz="1800" dirty="0"/>
              <a:t> data </a:t>
            </a:r>
            <a:r>
              <a:rPr lang="en-US" sz="1800" dirty="0" err="1"/>
              <a:t>subdist</a:t>
            </a:r>
            <a:endParaRPr lang="en-US" sz="1800" dirty="0"/>
          </a:p>
          <a:p>
            <a:r>
              <a:rPr lang="fr-FR" sz="1800" b="1" dirty="0" err="1"/>
              <a:t>infinitum</a:t>
            </a:r>
            <a:r>
              <a:rPr lang="fr-FR" sz="1800" b="1" dirty="0"/>
              <a:t> client : </a:t>
            </a:r>
            <a:r>
              <a:rPr lang="en-US" sz="1800" b="1" dirty="0"/>
              <a:t>On Progress</a:t>
            </a:r>
          </a:p>
          <a:p>
            <a:pPr marL="698500">
              <a:buFont typeface="+mj-lt"/>
              <a:buAutoNum type="arabicParenR"/>
            </a:pPr>
            <a:r>
              <a:rPr lang="en-US" sz="1800" b="1" dirty="0">
                <a:solidFill>
                  <a:srgbClr val="28A745"/>
                </a:solidFill>
              </a:rPr>
              <a:t>Menu List Order : Done</a:t>
            </a:r>
            <a:r>
              <a:rPr lang="en-US" sz="1800" dirty="0"/>
              <a:t> </a:t>
            </a:r>
            <a:r>
              <a:rPr lang="en-US" sz="1800" b="1" dirty="0"/>
              <a:t>– Validated</a:t>
            </a:r>
            <a:endParaRPr lang="en-US" sz="1800" b="1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01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43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Page List data </a:t>
            </a:r>
            <a:r>
              <a:rPr lang="en-US" sz="2000" dirty="0" err="1"/>
              <a:t>subdist</a:t>
            </a:r>
            <a:r>
              <a:rPr lang="en-US" sz="2000" dirty="0"/>
              <a:t> RPL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59398" y="163853"/>
            <a:ext cx="101034" cy="92020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76006"/>
            <a:ext cx="144016" cy="144016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357F9D78-97EE-4B8C-9F8D-6CE368C8FA4D}"/>
              </a:ext>
            </a:extLst>
          </p:cNvPr>
          <p:cNvSpPr txBox="1"/>
          <p:nvPr/>
        </p:nvSpPr>
        <p:spPr>
          <a:xfrm>
            <a:off x="6496095" y="1851670"/>
            <a:ext cx="2534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algn="ctr"/>
            <a:r>
              <a:rPr lang="en-US" dirty="0"/>
              <a:t>Data page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table </a:t>
            </a:r>
            <a:r>
              <a:rPr lang="en-ID" dirty="0"/>
              <a:t>SUBDIST_MOSTOCK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subdist</a:t>
            </a:r>
            <a:r>
              <a:rPr lang="en-ID" dirty="0"/>
              <a:t> yang </a:t>
            </a:r>
            <a:r>
              <a:rPr lang="en-ID" dirty="0" err="1"/>
              <a:t>dipilih</a:t>
            </a:r>
            <a:r>
              <a:rPr lang="en-ID" dirty="0"/>
              <a:t> </a:t>
            </a:r>
            <a:r>
              <a:rPr lang="en-ID" dirty="0" err="1"/>
              <a:t>sebelumnya</a:t>
            </a:r>
            <a:endParaRPr lang="en-US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B7E3C406-E39A-4614-9245-D0B012B96FDE}"/>
              </a:ext>
            </a:extLst>
          </p:cNvPr>
          <p:cNvSpPr txBox="1"/>
          <p:nvPr/>
        </p:nvSpPr>
        <p:spPr>
          <a:xfrm>
            <a:off x="323528" y="757617"/>
            <a:ext cx="39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/>
              <a:t>Page di Button List Item </a:t>
            </a:r>
            <a:r>
              <a:rPr lang="en-US" dirty="0" err="1"/>
              <a:t>Perubahan</a:t>
            </a:r>
            <a:r>
              <a:rPr lang="en-US" dirty="0"/>
              <a:t> DOI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5C91B-BEF9-4036-A407-DBC8B2E1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384"/>
            <a:ext cx="6496095" cy="36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20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Infinitum Client – Menu List Order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660232" y="149742"/>
            <a:ext cx="144016" cy="117752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67644" y="4876006"/>
            <a:ext cx="108012" cy="108012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8625B-5E97-4EC7-B9D5-AB2C370B3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31590"/>
            <a:ext cx="6225139" cy="29523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6C2859-5412-4FE1-8A0A-587C1527FFC3}"/>
              </a:ext>
            </a:extLst>
          </p:cNvPr>
          <p:cNvSpPr/>
          <p:nvPr/>
        </p:nvSpPr>
        <p:spPr>
          <a:xfrm>
            <a:off x="5777442" y="1619977"/>
            <a:ext cx="450742" cy="217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F4CCE646-B7BB-4DEA-94EA-2D3D567A4018}"/>
              </a:ext>
            </a:extLst>
          </p:cNvPr>
          <p:cNvSpPr txBox="1"/>
          <p:nvPr/>
        </p:nvSpPr>
        <p:spPr>
          <a:xfrm>
            <a:off x="323528" y="798262"/>
            <a:ext cx="188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algn="ctr"/>
            <a:r>
              <a:rPr lang="en-US" dirty="0"/>
              <a:t>Before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FD6A56-D9A1-455D-A7E2-3AD17929BD90}"/>
              </a:ext>
            </a:extLst>
          </p:cNvPr>
          <p:cNvSpPr/>
          <p:nvPr/>
        </p:nvSpPr>
        <p:spPr>
          <a:xfrm>
            <a:off x="6464977" y="1203365"/>
            <a:ext cx="28387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dirty="0" err="1"/>
              <a:t>Perubahan</a:t>
            </a:r>
            <a:r>
              <a:rPr lang="en-ID" dirty="0"/>
              <a:t> di </a:t>
            </a:r>
            <a:r>
              <a:rPr lang="en-ID" dirty="0" err="1"/>
              <a:t>penampilan</a:t>
            </a:r>
            <a:r>
              <a:rPr lang="en-ID" dirty="0"/>
              <a:t> data column sync status.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di click </a:t>
            </a:r>
            <a:r>
              <a:rPr lang="en-ID" dirty="0" err="1"/>
              <a:t>dulu</a:t>
            </a:r>
            <a:r>
              <a:rPr lang="en-ID" dirty="0"/>
              <a:t> button </a:t>
            </a:r>
            <a:r>
              <a:rPr lang="en-ID" dirty="0" err="1"/>
              <a:t>nya</a:t>
            </a:r>
            <a:r>
              <a:rPr lang="en-ID" dirty="0"/>
              <a:t> dan data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tampil</a:t>
            </a:r>
            <a:r>
              <a:rPr lang="en-ID" dirty="0"/>
              <a:t> di column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dirty="0"/>
              <a:t>Data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didapat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query yang </a:t>
            </a:r>
            <a:r>
              <a:rPr lang="en-ID" dirty="0" err="1"/>
              <a:t>ada</a:t>
            </a:r>
            <a:r>
              <a:rPr lang="en-ID" dirty="0"/>
              <a:t> di webservice (function </a:t>
            </a:r>
            <a:r>
              <a:rPr lang="en-ID" dirty="0" err="1"/>
              <a:t>baru</a:t>
            </a:r>
            <a:r>
              <a:rPr lang="en-ID" dirty="0"/>
              <a:t>).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C447A8-1DC4-404C-81A5-C318171B2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31590"/>
            <a:ext cx="6225138" cy="3384376"/>
          </a:xfrm>
          <a:prstGeom prst="rect">
            <a:avLst/>
          </a:prstGeom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A6A65F33-5AF7-428F-AD53-46AA26C86566}"/>
              </a:ext>
            </a:extLst>
          </p:cNvPr>
          <p:cNvSpPr txBox="1"/>
          <p:nvPr/>
        </p:nvSpPr>
        <p:spPr>
          <a:xfrm>
            <a:off x="323527" y="798262"/>
            <a:ext cx="18864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algn="ctr"/>
            <a:r>
              <a:rPr lang="en-US" dirty="0"/>
              <a:t>After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67A4D3-6F87-490B-A9DA-9A2A875D53D7}"/>
              </a:ext>
            </a:extLst>
          </p:cNvPr>
          <p:cNvSpPr/>
          <p:nvPr/>
        </p:nvSpPr>
        <p:spPr>
          <a:xfrm>
            <a:off x="179512" y="3147814"/>
            <a:ext cx="432048" cy="72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ED4CDC-590C-465E-AE4D-4E2C2419E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3" y="1131591"/>
            <a:ext cx="6225138" cy="33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858674"/>
              </p:ext>
            </p:extLst>
          </p:nvPr>
        </p:nvGraphicFramePr>
        <p:xfrm>
          <a:off x="357495" y="987574"/>
          <a:ext cx="8462978" cy="21234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60544">
                  <a:extLst>
                    <a:ext uri="{9D8B030D-6E8A-4147-A177-3AD203B41FA5}">
                      <a16:colId xmlns:a16="http://schemas.microsoft.com/office/drawing/2014/main" val="3979304265"/>
                    </a:ext>
                  </a:extLst>
                </a:gridCol>
                <a:gridCol w="1665729">
                  <a:extLst>
                    <a:ext uri="{9D8B030D-6E8A-4147-A177-3AD203B41FA5}">
                      <a16:colId xmlns:a16="http://schemas.microsoft.com/office/drawing/2014/main" val="257887485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373267391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339762471"/>
                    </a:ext>
                  </a:extLst>
                </a:gridCol>
                <a:gridCol w="1210802">
                  <a:extLst>
                    <a:ext uri="{9D8B030D-6E8A-4147-A177-3AD203B41FA5}">
                      <a16:colId xmlns:a16="http://schemas.microsoft.com/office/drawing/2014/main" val="2622828841"/>
                    </a:ext>
                  </a:extLst>
                </a:gridCol>
                <a:gridCol w="985894">
                  <a:extLst>
                    <a:ext uri="{9D8B030D-6E8A-4147-A177-3AD203B41FA5}">
                      <a16:colId xmlns:a16="http://schemas.microsoft.com/office/drawing/2014/main" val="2288162312"/>
                    </a:ext>
                  </a:extLst>
                </a:gridCol>
                <a:gridCol w="1043665">
                  <a:extLst>
                    <a:ext uri="{9D8B030D-6E8A-4147-A177-3AD203B41FA5}">
                      <a16:colId xmlns:a16="http://schemas.microsoft.com/office/drawing/2014/main" val="4055925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No.</a:t>
                      </a:r>
                      <a:endParaRPr lang="en-US" sz="11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Module</a:t>
                      </a:r>
                      <a:endParaRPr lang="en-US" sz="11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Description</a:t>
                      </a:r>
                      <a:endParaRPr lang="en-US" sz="11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Requestor</a:t>
                      </a:r>
                      <a:endParaRPr lang="en-US" sz="11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Dev. Type</a:t>
                      </a:r>
                      <a:endParaRPr lang="en-US" sz="11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Est.</a:t>
                      </a:r>
                      <a:r>
                        <a:rPr lang="en-US" sz="1100" baseline="0" dirty="0"/>
                        <a:t> Begin</a:t>
                      </a:r>
                      <a:endParaRPr lang="en-US" sz="11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Est. Finished</a:t>
                      </a:r>
                      <a:endParaRPr lang="en-US" sz="11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531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/>
                      <a:r>
                        <a:rPr lang="en-US" sz="1200" b="1" dirty="0" err="1">
                          <a:solidFill>
                            <a:srgbClr val="28A745"/>
                          </a:solidFill>
                        </a:rPr>
                        <a:t>Pengecekan</a:t>
                      </a:r>
                      <a:r>
                        <a:rPr lang="en-US" sz="1200" b="1" dirty="0">
                          <a:solidFill>
                            <a:srgbClr val="28A745"/>
                          </a:solidFill>
                        </a:rPr>
                        <a:t> service </a:t>
                      </a:r>
                      <a:r>
                        <a:rPr lang="en-US" sz="1200" b="1" dirty="0" err="1">
                          <a:solidFill>
                            <a:srgbClr val="28A745"/>
                          </a:solidFill>
                        </a:rPr>
                        <a:t>mostock</a:t>
                      </a:r>
                      <a:r>
                        <a:rPr lang="en-US" sz="1200" b="1" dirty="0">
                          <a:solidFill>
                            <a:srgbClr val="28A745"/>
                          </a:solidFill>
                        </a:rPr>
                        <a:t> (</a:t>
                      </a:r>
                      <a:r>
                        <a:rPr lang="en-US" sz="1200" b="1" dirty="0" err="1">
                          <a:solidFill>
                            <a:srgbClr val="28A745"/>
                          </a:solidFill>
                        </a:rPr>
                        <a:t>notifikasi</a:t>
                      </a:r>
                      <a:r>
                        <a:rPr lang="en-US" sz="1200" b="1" dirty="0">
                          <a:solidFill>
                            <a:srgbClr val="28A745"/>
                          </a:solidFill>
                        </a:rPr>
                        <a:t> limit </a:t>
                      </a:r>
                      <a:r>
                        <a:rPr lang="en-US" sz="1200" b="1" dirty="0" err="1">
                          <a:solidFill>
                            <a:srgbClr val="28A745"/>
                          </a:solidFill>
                        </a:rPr>
                        <a:t>tersedia</a:t>
                      </a:r>
                      <a:r>
                        <a:rPr lang="en-US" sz="1200" b="1" dirty="0">
                          <a:solidFill>
                            <a:srgbClr val="28A745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/>
                        <a:t>Pengecekan script service mostock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806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618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02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rgbClr val="28A74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810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941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US" b="0" dirty="0"/>
              <a:t>records are there to be broken</a:t>
            </a:r>
            <a:r>
              <a:rPr lang="en-GB" dirty="0"/>
              <a:t>” – Michael Schumacher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6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Publish Webpage yang </a:t>
            </a:r>
            <a:r>
              <a:rPr lang="en-US" sz="2000" dirty="0" err="1"/>
              <a:t>sudah</a:t>
            </a:r>
            <a:r>
              <a:rPr lang="en-US" sz="2000" dirty="0"/>
              <a:t> di testing 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44403"/>
            <a:ext cx="144016" cy="139969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31640" y="4897192"/>
            <a:ext cx="180020" cy="143058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357F9D78-97EE-4B8C-9F8D-6CE368C8FA4D}"/>
              </a:ext>
            </a:extLst>
          </p:cNvPr>
          <p:cNvSpPr txBox="1"/>
          <p:nvPr/>
        </p:nvSpPr>
        <p:spPr>
          <a:xfrm>
            <a:off x="264846" y="1908577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/>
              <a:t>- Page Monitoring Upload - Admin</a:t>
            </a:r>
          </a:p>
          <a:p>
            <a:pPr marL="0" lvl="3"/>
            <a:r>
              <a:rPr lang="en-US" dirty="0"/>
              <a:t>- Page </a:t>
            </a:r>
            <a:r>
              <a:rPr lang="en-US" dirty="0" err="1"/>
              <a:t>Tampil</a:t>
            </a:r>
            <a:r>
              <a:rPr lang="en-US" dirty="0"/>
              <a:t> data setting outlet - Admin</a:t>
            </a:r>
          </a:p>
          <a:p>
            <a:pPr marL="0" lvl="3"/>
            <a:r>
              <a:rPr lang="en-US" dirty="0"/>
              <a:t>- page </a:t>
            </a:r>
            <a:r>
              <a:rPr lang="en-US" dirty="0" err="1"/>
              <a:t>logistik</a:t>
            </a:r>
            <a:r>
              <a:rPr lang="en-US" dirty="0"/>
              <a:t> detail - Admin</a:t>
            </a:r>
          </a:p>
          <a:p>
            <a:pPr marL="0" lvl="3"/>
            <a:r>
              <a:rPr lang="en-US" dirty="0"/>
              <a:t>- Page MPO vs </a:t>
            </a:r>
            <a:r>
              <a:rPr lang="en-US" dirty="0" err="1"/>
              <a:t>Realisasi</a:t>
            </a:r>
            <a:r>
              <a:rPr lang="en-US" dirty="0"/>
              <a:t> - SCM</a:t>
            </a:r>
          </a:p>
          <a:p>
            <a:pPr marL="0" lvl="3"/>
            <a:r>
              <a:rPr lang="en-US" dirty="0"/>
              <a:t>- Page MPO vs </a:t>
            </a:r>
            <a:r>
              <a:rPr lang="en-US" dirty="0" err="1"/>
              <a:t>Realisasi</a:t>
            </a:r>
            <a:r>
              <a:rPr lang="en-US" dirty="0"/>
              <a:t> - Monitoring</a:t>
            </a:r>
          </a:p>
          <a:p>
            <a:pPr marL="0" lvl="3"/>
            <a:r>
              <a:rPr lang="en-US" dirty="0"/>
              <a:t>- Page Minmax - </a:t>
            </a:r>
            <a:r>
              <a:rPr lang="en-US" dirty="0" err="1"/>
              <a:t>Logistik</a:t>
            </a:r>
            <a:endParaRPr lang="en-US" dirty="0"/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C9B47293-5519-4773-B1B7-E10445C12727}"/>
              </a:ext>
            </a:extLst>
          </p:cNvPr>
          <p:cNvSpPr txBox="1"/>
          <p:nvPr/>
        </p:nvSpPr>
        <p:spPr>
          <a:xfrm>
            <a:off x="2625821" y="1155397"/>
            <a:ext cx="3172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/>
              <a:t>List page yang </a:t>
            </a:r>
            <a:r>
              <a:rPr lang="en-US" dirty="0" err="1"/>
              <a:t>sudah</a:t>
            </a:r>
            <a:r>
              <a:rPr lang="en-US" dirty="0"/>
              <a:t> di publish: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FB129D68-7757-4923-9066-D07527837759}"/>
              </a:ext>
            </a:extLst>
          </p:cNvPr>
          <p:cNvSpPr txBox="1"/>
          <p:nvPr/>
        </p:nvSpPr>
        <p:spPr>
          <a:xfrm>
            <a:off x="4211960" y="1908577"/>
            <a:ext cx="3960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/>
              <a:t>&gt; New Development</a:t>
            </a:r>
          </a:p>
          <a:p>
            <a:pPr marL="0" lvl="3"/>
            <a:r>
              <a:rPr lang="en-US" dirty="0"/>
              <a:t>&gt; </a:t>
            </a:r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data</a:t>
            </a:r>
          </a:p>
          <a:p>
            <a:pPr marL="0" lvl="3"/>
            <a:r>
              <a:rPr lang="en-US" dirty="0"/>
              <a:t>&gt; </a:t>
            </a:r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detil</a:t>
            </a:r>
            <a:r>
              <a:rPr lang="en-US" dirty="0"/>
              <a:t> data</a:t>
            </a:r>
          </a:p>
          <a:p>
            <a:pPr marL="0" lvl="3"/>
            <a:r>
              <a:rPr lang="en-US" dirty="0"/>
              <a:t>&gt; </a:t>
            </a:r>
            <a:r>
              <a:rPr lang="en-US" dirty="0" err="1"/>
              <a:t>Penambahan</a:t>
            </a:r>
            <a:r>
              <a:rPr lang="en-US" dirty="0"/>
              <a:t> menu </a:t>
            </a:r>
            <a:r>
              <a:rPr lang="en-US" dirty="0" err="1"/>
              <a:t>dari</a:t>
            </a:r>
            <a:r>
              <a:rPr lang="en-US" dirty="0"/>
              <a:t> user lain</a:t>
            </a:r>
          </a:p>
          <a:p>
            <a:pPr marL="0" lvl="3"/>
            <a:r>
              <a:rPr lang="en-US" dirty="0"/>
              <a:t>&gt; </a:t>
            </a:r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detil</a:t>
            </a:r>
            <a:r>
              <a:rPr lang="en-US" dirty="0"/>
              <a:t> data </a:t>
            </a:r>
          </a:p>
          <a:p>
            <a:pPr marL="0" lvl="3"/>
            <a:r>
              <a:rPr lang="en-US" dirty="0"/>
              <a:t>&gt; </a:t>
            </a:r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pneambahan</a:t>
            </a:r>
            <a:r>
              <a:rPr lang="en-US" dirty="0"/>
              <a:t> page edit data</a:t>
            </a:r>
          </a:p>
        </p:txBody>
      </p:sp>
    </p:spTree>
    <p:extLst>
      <p:ext uri="{BB962C8B-B14F-4D97-AF65-F5344CB8AC3E}">
        <p14:creationId xmlns:p14="http://schemas.microsoft.com/office/powerpoint/2010/main" val="314569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Sub menu Register </a:t>
            </a:r>
            <a:r>
              <a:rPr lang="en-US" sz="2000" dirty="0" err="1"/>
              <a:t>Subdist</a:t>
            </a:r>
            <a:r>
              <a:rPr lang="en-US" sz="2000" dirty="0"/>
              <a:t> (</a:t>
            </a:r>
            <a:r>
              <a:rPr lang="en-US" sz="2000" dirty="0" err="1"/>
              <a:t>MasterData</a:t>
            </a:r>
            <a:r>
              <a:rPr lang="en-US" sz="2000" dirty="0"/>
              <a:t> &amp; Mapping)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19740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69155"/>
            <a:ext cx="180020" cy="15217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36512" y="4155926"/>
            <a:ext cx="370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Mapping Data,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                 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MasterData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74A255-CAF0-4E21-81F8-A406F14F7AC9}"/>
              </a:ext>
            </a:extLst>
          </p:cNvPr>
          <p:cNvSpPr txBox="1"/>
          <p:nvPr/>
        </p:nvSpPr>
        <p:spPr>
          <a:xfrm>
            <a:off x="5529809" y="1814502"/>
            <a:ext cx="3499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/>
              <a:t>Request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submenu di web </a:t>
            </a:r>
            <a:r>
              <a:rPr lang="en-US" dirty="0" err="1"/>
              <a:t>fina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toolstrip menu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aplikasi</a:t>
            </a:r>
            <a:r>
              <a:rPr lang="en-US" dirty="0"/>
              <a:t> Register </a:t>
            </a:r>
            <a:r>
              <a:rPr lang="en-US" dirty="0" err="1"/>
              <a:t>Subdist</a:t>
            </a:r>
            <a:r>
              <a:rPr lang="en-US" dirty="0"/>
              <a:t> (Mapping &amp; </a:t>
            </a:r>
            <a:r>
              <a:rPr lang="en-US" dirty="0" err="1"/>
              <a:t>MasterData</a:t>
            </a:r>
            <a:r>
              <a:rPr lang="en-US" dirty="0"/>
              <a:t>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26433-2D75-4FD7-B00C-089DF7E46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87"/>
          <a:stretch/>
        </p:blipFill>
        <p:spPr>
          <a:xfrm>
            <a:off x="422798" y="770404"/>
            <a:ext cx="2058957" cy="33042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E246F0-1874-4589-9C3D-3F137D8C3A1F}"/>
              </a:ext>
            </a:extLst>
          </p:cNvPr>
          <p:cNvSpPr/>
          <p:nvPr/>
        </p:nvSpPr>
        <p:spPr>
          <a:xfrm>
            <a:off x="422798" y="2499742"/>
            <a:ext cx="83683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F9E2B-3ABD-428F-A88C-DB199770F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997" y="770404"/>
            <a:ext cx="2286319" cy="1581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7B5B5-5C91-456B-A31A-1CEC83FC5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366" y="2463738"/>
            <a:ext cx="2229161" cy="2172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94F582-6D74-46D8-A276-AA2398886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24" y="995791"/>
            <a:ext cx="5242831" cy="28138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43C7C8-4C99-4AFF-99D9-E7F5930490CC}"/>
              </a:ext>
            </a:extLst>
          </p:cNvPr>
          <p:cNvSpPr/>
          <p:nvPr/>
        </p:nvSpPr>
        <p:spPr>
          <a:xfrm>
            <a:off x="996472" y="1117824"/>
            <a:ext cx="1055247" cy="137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8E3C6E-7C8B-4287-BF5C-D8B589637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798" y="1395631"/>
            <a:ext cx="1609950" cy="1838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4B7CC0-52F6-41DD-B188-366FF24124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1092" y="1401016"/>
            <a:ext cx="1562318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Sub menu Register </a:t>
            </a:r>
            <a:r>
              <a:rPr lang="en-US" sz="2000" dirty="0" err="1"/>
              <a:t>Subdist</a:t>
            </a:r>
            <a:r>
              <a:rPr lang="en-US" sz="2000" dirty="0"/>
              <a:t> (</a:t>
            </a:r>
            <a:r>
              <a:rPr lang="en-US" sz="2000" dirty="0" err="1"/>
              <a:t>MasterData</a:t>
            </a:r>
            <a:r>
              <a:rPr lang="en-US" sz="2000" dirty="0"/>
              <a:t> &amp; Mapping)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19740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69155"/>
            <a:ext cx="180020" cy="15217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36512" y="4155926"/>
            <a:ext cx="370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Mapping Data,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                 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MasterData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74A255-CAF0-4E21-81F8-A406F14F7AC9}"/>
              </a:ext>
            </a:extLst>
          </p:cNvPr>
          <p:cNvSpPr txBox="1"/>
          <p:nvPr/>
        </p:nvSpPr>
        <p:spPr>
          <a:xfrm>
            <a:off x="7278730" y="2042321"/>
            <a:ext cx="176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 err="1"/>
              <a:t>RegisterSubdist</a:t>
            </a:r>
            <a:r>
              <a:rPr lang="en-US" dirty="0"/>
              <a:t> Mapping Data - License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20C50D-2F0C-4274-B0D3-E95B5AAB1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56" y="638169"/>
            <a:ext cx="7236296" cy="353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3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Sub menu Register </a:t>
            </a:r>
            <a:r>
              <a:rPr lang="en-US" sz="2000" dirty="0" err="1"/>
              <a:t>Subdist</a:t>
            </a:r>
            <a:r>
              <a:rPr lang="en-US" sz="2000" dirty="0"/>
              <a:t> (</a:t>
            </a:r>
            <a:r>
              <a:rPr lang="en-US" sz="2000" dirty="0" err="1"/>
              <a:t>MasterData</a:t>
            </a:r>
            <a:r>
              <a:rPr lang="en-US" sz="2000" dirty="0"/>
              <a:t> &amp; Mapping)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19740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69155"/>
            <a:ext cx="180020" cy="15217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36512" y="4155926"/>
            <a:ext cx="370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Mapping Data,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                 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MasterData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74A255-CAF0-4E21-81F8-A406F14F7AC9}"/>
              </a:ext>
            </a:extLst>
          </p:cNvPr>
          <p:cNvSpPr txBox="1"/>
          <p:nvPr/>
        </p:nvSpPr>
        <p:spPr>
          <a:xfrm>
            <a:off x="7317685" y="2067694"/>
            <a:ext cx="176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 err="1"/>
              <a:t>RegisterSubdist</a:t>
            </a:r>
            <a:r>
              <a:rPr lang="en-US" dirty="0"/>
              <a:t> Mapping Data - </a:t>
            </a:r>
            <a:r>
              <a:rPr lang="en-US" dirty="0" err="1"/>
              <a:t>Subdist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00B0F-E1A8-46E7-90C5-AA152DA1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" y="596732"/>
            <a:ext cx="7340119" cy="35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05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Sub menu Register </a:t>
            </a:r>
            <a:r>
              <a:rPr lang="en-US" sz="2000" dirty="0" err="1"/>
              <a:t>Subdist</a:t>
            </a:r>
            <a:r>
              <a:rPr lang="en-US" sz="2000" dirty="0"/>
              <a:t> (</a:t>
            </a:r>
            <a:r>
              <a:rPr lang="en-US" sz="2000" dirty="0" err="1"/>
              <a:t>MasterData</a:t>
            </a:r>
            <a:r>
              <a:rPr lang="en-US" sz="2000" dirty="0"/>
              <a:t> &amp; Mapping)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19740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7504" y="4869155"/>
            <a:ext cx="180020" cy="15217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36512" y="4155926"/>
            <a:ext cx="370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Mapping Data,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                 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MasterData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74A255-CAF0-4E21-81F8-A406F14F7AC9}"/>
              </a:ext>
            </a:extLst>
          </p:cNvPr>
          <p:cNvSpPr txBox="1"/>
          <p:nvPr/>
        </p:nvSpPr>
        <p:spPr>
          <a:xfrm>
            <a:off x="7317685" y="2067694"/>
            <a:ext cx="176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 err="1"/>
              <a:t>RegisterSubdist</a:t>
            </a:r>
            <a:r>
              <a:rPr lang="en-US" dirty="0"/>
              <a:t> Mapping Data - MID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40D3-887F-4D3C-9573-20E84FF1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95" y="605425"/>
            <a:ext cx="7317685" cy="357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2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Sub menu Register </a:t>
            </a:r>
            <a:r>
              <a:rPr lang="en-US" sz="2000" dirty="0" err="1"/>
              <a:t>Subdist</a:t>
            </a:r>
            <a:r>
              <a:rPr lang="en-US" sz="2000" dirty="0"/>
              <a:t> (</a:t>
            </a:r>
            <a:r>
              <a:rPr lang="en-US" sz="2000" dirty="0" err="1"/>
              <a:t>MasterData</a:t>
            </a:r>
            <a:r>
              <a:rPr lang="en-US" sz="2000" dirty="0"/>
              <a:t> &amp; Mapping)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27333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69155"/>
            <a:ext cx="180020" cy="15217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36512" y="4155926"/>
            <a:ext cx="370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Mapping Data,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                 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MasterData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74A255-CAF0-4E21-81F8-A406F14F7AC9}"/>
              </a:ext>
            </a:extLst>
          </p:cNvPr>
          <p:cNvSpPr txBox="1"/>
          <p:nvPr/>
        </p:nvSpPr>
        <p:spPr>
          <a:xfrm>
            <a:off x="7317685" y="2067694"/>
            <a:ext cx="176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 err="1"/>
              <a:t>RegisterSubdist</a:t>
            </a:r>
            <a:r>
              <a:rPr lang="en-US" dirty="0"/>
              <a:t> Mapping Data – History License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99265-37FD-4944-885A-B5F931E91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412"/>
            <a:ext cx="731768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4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323"/>
            <a:ext cx="7427168" cy="625227"/>
          </a:xfrm>
        </p:spPr>
        <p:txBody>
          <a:bodyPr>
            <a:normAutofit/>
          </a:bodyPr>
          <a:lstStyle/>
          <a:p>
            <a:r>
              <a:rPr lang="en-US" sz="2000" dirty="0"/>
              <a:t>Sub menu Register </a:t>
            </a:r>
            <a:r>
              <a:rPr lang="en-US" sz="2000" dirty="0" err="1"/>
              <a:t>Subdist</a:t>
            </a:r>
            <a:r>
              <a:rPr lang="en-US" sz="2000" dirty="0"/>
              <a:t> (</a:t>
            </a:r>
            <a:r>
              <a:rPr lang="en-US" sz="2000" dirty="0" err="1"/>
              <a:t>MasterData</a:t>
            </a:r>
            <a:r>
              <a:rPr lang="en-US" sz="2000" dirty="0"/>
              <a:t> &amp; Mapping)</a:t>
            </a:r>
            <a:endParaRPr lang="fi-FI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16416" y="127333"/>
            <a:ext cx="144016" cy="140161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504" y="4869155"/>
            <a:ext cx="180020" cy="152177"/>
          </a:xfrm>
          <a:prstGeom prst="ellipse">
            <a:avLst/>
          </a:prstGeom>
          <a:solidFill>
            <a:srgbClr val="28A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B785B-5D38-4FBF-8D25-6CD6D10B6922}"/>
              </a:ext>
            </a:extLst>
          </p:cNvPr>
          <p:cNvSpPr txBox="1"/>
          <p:nvPr/>
        </p:nvSpPr>
        <p:spPr>
          <a:xfrm>
            <a:off x="-36512" y="4155926"/>
            <a:ext cx="370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Menu Path: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Mapping Data, </a:t>
            </a:r>
          </a:p>
          <a:p>
            <a:r>
              <a:rPr lang="en-US" sz="1400" dirty="0">
                <a:highlight>
                  <a:srgbClr val="FFFF00"/>
                </a:highlight>
              </a:rPr>
              <a:t>                    /Register </a:t>
            </a:r>
            <a:r>
              <a:rPr lang="en-US" sz="1400" dirty="0" err="1">
                <a:highlight>
                  <a:srgbClr val="FFFF00"/>
                </a:highlight>
              </a:rPr>
              <a:t>Subdist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MasterData</a:t>
            </a:r>
            <a:endParaRPr lang="en-US" sz="1400" dirty="0">
              <a:highlight>
                <a:srgbClr val="FFFF00"/>
              </a:highlight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1C74A255-CAF0-4E21-81F8-A406F14F7AC9}"/>
              </a:ext>
            </a:extLst>
          </p:cNvPr>
          <p:cNvSpPr txBox="1"/>
          <p:nvPr/>
        </p:nvSpPr>
        <p:spPr>
          <a:xfrm>
            <a:off x="7317685" y="2067694"/>
            <a:ext cx="1764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dirty="0" err="1"/>
              <a:t>RegisterSubdist</a:t>
            </a:r>
            <a:r>
              <a:rPr lang="en-US" dirty="0"/>
              <a:t> </a:t>
            </a:r>
            <a:r>
              <a:rPr lang="en-US" dirty="0" err="1"/>
              <a:t>MasterData</a:t>
            </a:r>
            <a:r>
              <a:rPr lang="en-US" dirty="0"/>
              <a:t> – Branch EPM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13F47-D204-4407-9CE9-3B0C2D82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60" y="693666"/>
            <a:ext cx="7117280" cy="346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3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15533</TotalTime>
  <Words>925</Words>
  <Application>Microsoft Office PowerPoint</Application>
  <PresentationFormat>On-screen Show (16:9)</PresentationFormat>
  <Paragraphs>144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Segoe UI</vt:lpstr>
      <vt:lpstr>Segoe UI Semibold</vt:lpstr>
      <vt:lpstr>Office Theme</vt:lpstr>
      <vt:lpstr>Anthony</vt:lpstr>
      <vt:lpstr>PowerPoint Presentation</vt:lpstr>
      <vt:lpstr>Publish Webpage yang sudah di testing </vt:lpstr>
      <vt:lpstr>Sub menu Register Subdist (MasterData &amp; Mapping)</vt:lpstr>
      <vt:lpstr>Sub menu Register Subdist (MasterData &amp; Mapping)</vt:lpstr>
      <vt:lpstr>Sub menu Register Subdist (MasterData &amp; Mapping)</vt:lpstr>
      <vt:lpstr>Sub menu Register Subdist (MasterData &amp; Mapping)</vt:lpstr>
      <vt:lpstr>Sub menu Register Subdist (MasterData &amp; Mapping)</vt:lpstr>
      <vt:lpstr>Sub menu Register Subdist (MasterData &amp; Mapping)</vt:lpstr>
      <vt:lpstr>Sub menu Register Subdist (MasterData &amp; Mapping)</vt:lpstr>
      <vt:lpstr>Sub menu Register Subdist (MasterData &amp; Mapping)</vt:lpstr>
      <vt:lpstr>Sub menu Register Subdist (MasterData &amp; Mapping)</vt:lpstr>
      <vt:lpstr>Sub menu Register Subdist (MasterData &amp; Mapping)</vt:lpstr>
      <vt:lpstr>Sub menu Register Subdist (MasterData &amp; Mapping)</vt:lpstr>
      <vt:lpstr>Page MPO VS REALISASI</vt:lpstr>
      <vt:lpstr>Page Setting Bill To untuk Total Jaminan Plafon</vt:lpstr>
      <vt:lpstr>Page User Monitoring</vt:lpstr>
      <vt:lpstr>Page List data subdist RPL</vt:lpstr>
      <vt:lpstr>Page List data subdist RPL</vt:lpstr>
      <vt:lpstr>Page List data subdist RPL</vt:lpstr>
      <vt:lpstr>Infinitum Client – Menu List Order</vt:lpstr>
      <vt:lpstr>PowerPoint Presentation</vt:lpstr>
      <vt:lpstr>“records are there to be broken” – Michael Schumacher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DIvision</dc:title>
  <dc:creator>Alvin Wijaya</dc:creator>
  <cp:lastModifiedBy>ANTHONY</cp:lastModifiedBy>
  <cp:revision>600</cp:revision>
  <dcterms:created xsi:type="dcterms:W3CDTF">2020-07-02T01:45:37Z</dcterms:created>
  <dcterms:modified xsi:type="dcterms:W3CDTF">2021-08-03T11:01:31Z</dcterms:modified>
</cp:coreProperties>
</file>